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6" r:id="rId4"/>
    <p:sldId id="257" r:id="rId5"/>
    <p:sldId id="260" r:id="rId6"/>
    <p:sldId id="274" r:id="rId7"/>
    <p:sldId id="264" r:id="rId8"/>
    <p:sldId id="261" r:id="rId9"/>
    <p:sldId id="267" r:id="rId10"/>
    <p:sldId id="268" r:id="rId11"/>
    <p:sldId id="273" r:id="rId12"/>
    <p:sldId id="262" r:id="rId13"/>
    <p:sldId id="263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hiddenSlides="1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94" autoAdjust="0"/>
    <p:restoredTop sz="66096" autoAdjust="0"/>
  </p:normalViewPr>
  <p:slideViewPr>
    <p:cSldViewPr snapToGrid="0" snapToObjects="1"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823C-833D-C84E-9638-B61D91838656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8EEC-B77A-F146-B4C3-2B8B0F266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424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FDE5-C3C3-E840-A0C2-8207B222BCBB}" type="datetimeFigureOut">
              <a:rPr lang="en-US" smtClean="0"/>
              <a:pPr/>
              <a:t>8/19/11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62CED-296A-4743-8B14-F9105D28F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943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259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8553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652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680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824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959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93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789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3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61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159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2CED-296A-4743-8B14-F9105D28FE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430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1028-825A-E042-A946-D4A646A0F494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CC7-4095-DD4E-811E-125EE03D8D6A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CC6-82F3-204B-86C2-0F796CF27D5B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797E-033B-9B4F-9AC4-D842F99ACCD1}" type="datetime1">
              <a:rPr lang="en-US" smtClean="0"/>
              <a:pPr/>
              <a:t>8/19/11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A723-4D78-7541-9D4B-82B80382263F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109B-F80C-BB4F-9AD8-0FAECFFE27F7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356350"/>
            <a:ext cx="8229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9745-2A53-F141-858D-71ADD1A6DF83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B51D-6C6F-FC42-955E-B40A9C6C1932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F07F-0BB5-A946-B354-0CB2628B31AD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CE96-CB77-6346-B2AE-56CF260E4DF0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4304-C56C-A44F-B9F7-51F0B2C1CD04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Software Security Evaluations of Medical Devices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6B9B-2EF4-1246-8ED0-D22F48B2B97B}" type="datetime1">
              <a:rPr lang="en-US" smtClean="0"/>
              <a:pPr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case for Software Security Evaluations of Medical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9F23-66B1-054D-BA83-8E14ABB2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789"/>
            <a:ext cx="9144000" cy="21875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Take Two Software Updates and See Me in the Morning: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The Case for Software Security Evaluations of Medical Devices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452" y="4491566"/>
            <a:ext cx="8660829" cy="1210733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Steve Hanna</a:t>
            </a:r>
            <a:r>
              <a:rPr lang="en-US" baseline="30000" dirty="0" smtClean="0"/>
              <a:t>1</a:t>
            </a:r>
            <a:r>
              <a:rPr lang="en-US" dirty="0" smtClean="0"/>
              <a:t>, Rolf Rolles</a:t>
            </a:r>
            <a:r>
              <a:rPr lang="en-US" baseline="30000" dirty="0" smtClean="0"/>
              <a:t>4</a:t>
            </a:r>
            <a:r>
              <a:rPr lang="en-US" dirty="0" smtClean="0"/>
              <a:t>, Andres Molina-Markham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/>
              <a:t>Pongsin</a:t>
            </a:r>
            <a:r>
              <a:rPr lang="en-US" dirty="0"/>
              <a:t> </a:t>
            </a:r>
            <a:r>
              <a:rPr lang="en-US" dirty="0" smtClean="0"/>
              <a:t>Poosankam</a:t>
            </a:r>
            <a:r>
              <a:rPr lang="en-US" baseline="30000" dirty="0" smtClean="0"/>
              <a:t>1,3</a:t>
            </a:r>
            <a:r>
              <a:rPr lang="en-US" dirty="0" smtClean="0"/>
              <a:t>, Kevin Fu</a:t>
            </a:r>
            <a:r>
              <a:rPr lang="en-US" baseline="30000" dirty="0" smtClean="0"/>
              <a:t>2</a:t>
            </a:r>
            <a:r>
              <a:rPr lang="en-US" dirty="0" smtClean="0"/>
              <a:t>, Dawn Song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250" y="5702299"/>
            <a:ext cx="787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of California – Berkeley</a:t>
            </a:r>
            <a:r>
              <a:rPr lang="en-US" baseline="30000" dirty="0" smtClean="0"/>
              <a:t>1</a:t>
            </a:r>
            <a:r>
              <a:rPr lang="en-US" dirty="0" smtClean="0"/>
              <a:t>, University of Massachusetts Amherst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Carnegie Mellon University</a:t>
            </a:r>
            <a:r>
              <a:rPr lang="en-US" baseline="30000" dirty="0" smtClean="0"/>
              <a:t>3</a:t>
            </a:r>
            <a:r>
              <a:rPr lang="en-US" dirty="0" smtClean="0"/>
              <a:t>, Unaffiliated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pic>
        <p:nvPicPr>
          <p:cNvPr id="5" name="Picture 4" descr="pill_bottle_and_p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2354364"/>
            <a:ext cx="3234690" cy="214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AEDUpdate</a:t>
            </a:r>
            <a:r>
              <a:rPr lang="en-US" dirty="0" smtClean="0">
                <a:solidFill>
                  <a:srgbClr val="1F497D"/>
                </a:solidFill>
              </a:rPr>
              <a:t> Buffer Overflow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aedowned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1440" b="-11440"/>
          <a:stretch>
            <a:fillRect/>
          </a:stretch>
        </p:blipFill>
        <p:spPr>
          <a:xfrm>
            <a:off x="4758263" y="1417638"/>
            <a:ext cx="4317996" cy="47085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3999" y="1600200"/>
            <a:ext cx="4614329" cy="4525963"/>
          </a:xfrm>
        </p:spPr>
        <p:txBody>
          <a:bodyPr/>
          <a:lstStyle/>
          <a:p>
            <a:r>
              <a:rPr lang="en-US" dirty="0" smtClean="0"/>
              <a:t>During update device handshake, device version number exchanged</a:t>
            </a:r>
          </a:p>
          <a:p>
            <a:r>
              <a:rPr lang="en-US" dirty="0" err="1" smtClean="0"/>
              <a:t>AEDUpdate</a:t>
            </a:r>
            <a:r>
              <a:rPr lang="en-US" dirty="0" smtClean="0"/>
              <a:t> </a:t>
            </a:r>
            <a:r>
              <a:rPr lang="en-US" i="1" dirty="0" smtClean="0"/>
              <a:t>improperly </a:t>
            </a:r>
            <a:r>
              <a:rPr lang="en-US" dirty="0" smtClean="0"/>
              <a:t>assumes valid input</a:t>
            </a:r>
          </a:p>
          <a:p>
            <a:r>
              <a:rPr lang="en-US" dirty="0" smtClean="0"/>
              <a:t>Enables </a:t>
            </a:r>
            <a:r>
              <a:rPr lang="en-US" b="1" dirty="0" smtClean="0">
                <a:solidFill>
                  <a:srgbClr val="FF0000"/>
                </a:solidFill>
              </a:rPr>
              <a:t>arbitrary </a:t>
            </a:r>
            <a:r>
              <a:rPr lang="en-US" dirty="0" smtClean="0"/>
              <a:t>code execution</a:t>
            </a:r>
          </a:p>
          <a:p>
            <a:pPr lvl="1"/>
            <a:r>
              <a:rPr lang="en-US" dirty="0" smtClean="0"/>
              <a:t>Data sent from AED can be executed as code on the host PC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333375"/>
            <a:ext cx="7254926" cy="563708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86076" y="730250"/>
            <a:ext cx="3225800" cy="2111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299" y="2841625"/>
            <a:ext cx="7601001" cy="312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3826" y="4518025"/>
            <a:ext cx="3448050" cy="1452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3826" y="3898900"/>
            <a:ext cx="3448051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68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Improving Medical Device Security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for Developers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600200"/>
            <a:ext cx="868679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Lessons and open problems from the CS G3 Plus</a:t>
            </a:r>
          </a:p>
          <a:p>
            <a:pPr lvl="1"/>
            <a:r>
              <a:rPr lang="en-US" dirty="0" smtClean="0"/>
              <a:t>Cryptographically secure device updates</a:t>
            </a:r>
          </a:p>
          <a:p>
            <a:pPr lvl="2"/>
            <a:r>
              <a:rPr lang="en-US" dirty="0" smtClean="0"/>
              <a:t>No security through obscurity, ensures firmware authenticity</a:t>
            </a:r>
          </a:p>
          <a:p>
            <a:pPr lvl="1"/>
            <a:r>
              <a:rPr lang="en-US" dirty="0" smtClean="0"/>
              <a:t>Device telemetry verified for integrity and authenticity</a:t>
            </a:r>
          </a:p>
          <a:p>
            <a:pPr lvl="2"/>
            <a:r>
              <a:rPr lang="en-US" dirty="0" smtClean="0"/>
              <a:t>Defensively assume that data is not trusted</a:t>
            </a:r>
          </a:p>
          <a:p>
            <a:pPr lvl="1"/>
            <a:r>
              <a:rPr lang="en-US" dirty="0" smtClean="0"/>
              <a:t>Passwords cryptographically secure and easily managed </a:t>
            </a:r>
          </a:p>
          <a:p>
            <a:pPr lvl="2"/>
            <a:r>
              <a:rPr lang="en-US" dirty="0" smtClean="0"/>
              <a:t>Private data and life critical functionality should be protected by well-established cryptographic algorithms </a:t>
            </a:r>
          </a:p>
          <a:p>
            <a:pPr lvl="1"/>
            <a:r>
              <a:rPr lang="en-US" dirty="0" smtClean="0"/>
              <a:t>Defenses and updates weighed with risks to patient</a:t>
            </a:r>
          </a:p>
          <a:p>
            <a:pPr lvl="2"/>
            <a:r>
              <a:rPr lang="en-US" dirty="0" smtClean="0"/>
              <a:t>Medical devices should </a:t>
            </a:r>
            <a:r>
              <a:rPr lang="en-US" b="1" dirty="0" smtClean="0">
                <a:solidFill>
                  <a:srgbClr val="FF0000"/>
                </a:solidFill>
              </a:rPr>
              <a:t>fail open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Recommendations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91" y="1600200"/>
            <a:ext cx="641620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Ensure the update machine is secure</a:t>
            </a:r>
          </a:p>
          <a:p>
            <a:pPr lvl="1"/>
            <a:r>
              <a:rPr lang="en-US" dirty="0" smtClean="0"/>
              <a:t>Physical isolation, virtual machine for fresh install</a:t>
            </a:r>
          </a:p>
          <a:p>
            <a:r>
              <a:rPr lang="en-US" dirty="0" smtClean="0"/>
              <a:t>Follow FDA guidelines and advisories</a:t>
            </a:r>
          </a:p>
          <a:p>
            <a:r>
              <a:rPr lang="en-US" dirty="0" smtClean="0"/>
              <a:t>Remain vigilant</a:t>
            </a:r>
          </a:p>
          <a:p>
            <a:pPr lvl="1"/>
            <a:r>
              <a:rPr lang="en-US" dirty="0" smtClean="0"/>
              <a:t>Monitoring physical access,  routinely updating afflicted devices, and monitoring advisories released about the device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pic>
        <p:nvPicPr>
          <p:cNvPr id="7" name="Picture 6" descr="2p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21768"/>
            <a:ext cx="2478815" cy="30122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Final Recommendation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715"/>
            <a:ext cx="8229600" cy="135890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We recommend </a:t>
            </a:r>
            <a:r>
              <a:rPr lang="en-US" b="1" dirty="0" smtClean="0">
                <a:solidFill>
                  <a:srgbClr val="FF0000"/>
                </a:solidFill>
              </a:rPr>
              <a:t>continued use of </a:t>
            </a:r>
            <a:r>
              <a:rPr lang="en-US" b="1" dirty="0" err="1" smtClean="0">
                <a:solidFill>
                  <a:srgbClr val="FF0000"/>
                </a:solidFill>
              </a:rPr>
              <a:t>AEDs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because of their potential to perform lifesaving functions.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133" y="3623733"/>
            <a:ext cx="7586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The attack potential is currently unmeasured and currently, these devices overwhelmingly save more lives than they imperil. </a:t>
            </a:r>
          </a:p>
          <a:p>
            <a:endParaRPr lang="en-US" sz="3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Thank You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Contact:</a:t>
            </a:r>
          </a:p>
          <a:p>
            <a:pPr lvl="2"/>
            <a:r>
              <a:rPr lang="en-US" dirty="0" smtClean="0"/>
              <a:t>Steve Hanna (</a:t>
            </a:r>
            <a:r>
              <a:rPr lang="en-US" dirty="0" err="1" smtClean="0"/>
              <a:t>sch@eecs.berkeley.edu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Dawn Song (</a:t>
            </a:r>
            <a:r>
              <a:rPr lang="en-US" dirty="0" err="1" smtClean="0"/>
              <a:t>dawnsong@cs.berkeley.edu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Kevin Fu (</a:t>
            </a:r>
            <a:r>
              <a:rPr lang="en-US" dirty="0" err="1" smtClean="0"/>
              <a:t>kevinfu@cs.umass.edu</a:t>
            </a:r>
            <a:r>
              <a:rPr lang="en-US" dirty="0" smtClean="0"/>
              <a:t>)</a:t>
            </a:r>
          </a:p>
          <a:p>
            <a:pPr lvl="1"/>
            <a:endParaRPr lang="en-US" sz="5400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secure-</a:t>
            </a:r>
            <a:r>
              <a:rPr lang="en-US" sz="5400" dirty="0" err="1" smtClean="0">
                <a:solidFill>
                  <a:srgbClr val="FF0000"/>
                </a:solidFill>
              </a:rPr>
              <a:t>medicine.org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94171"/>
                </a:solidFill>
              </a:rPr>
              <a:t>Changing Medical Device Landscape</a:t>
            </a:r>
            <a:endParaRPr lang="en-US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67" y="1622158"/>
            <a:ext cx="4572000" cy="5099317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Increased </a:t>
            </a:r>
            <a:r>
              <a:rPr lang="en-US" sz="2400" dirty="0" smtClean="0"/>
              <a:t>software complexity</a:t>
            </a:r>
          </a:p>
          <a:p>
            <a:endParaRPr lang="en-US" sz="2400" dirty="0" smtClean="0"/>
          </a:p>
          <a:p>
            <a:r>
              <a:rPr lang="en-US" sz="2400" dirty="0" smtClean="0"/>
              <a:t>Software plays an increasing role in device failure</a:t>
            </a:r>
          </a:p>
          <a:p>
            <a:pPr lvl="1"/>
            <a:r>
              <a:rPr lang="en-US" sz="2000" dirty="0" smtClean="0"/>
              <a:t>2005-2009 (</a:t>
            </a:r>
            <a:r>
              <a:rPr lang="en-US" sz="2000" dirty="0" smtClean="0">
                <a:solidFill>
                  <a:srgbClr val="FF0000"/>
                </a:solidFill>
              </a:rPr>
              <a:t>18</a:t>
            </a:r>
            <a:r>
              <a:rPr lang="en-US" sz="2000" dirty="0" smtClean="0"/>
              <a:t>%) due to software failure, compared to (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%) in 1980s</a:t>
            </a:r>
            <a:endParaRPr lang="en-US" sz="2400" b="1" i="1" dirty="0" smtClean="0"/>
          </a:p>
          <a:p>
            <a:r>
              <a:rPr lang="en-US" sz="2400" b="1" i="1" dirty="0" smtClean="0"/>
              <a:t>Increased </a:t>
            </a:r>
            <a:r>
              <a:rPr lang="en-US" sz="2400" dirty="0" smtClean="0"/>
              <a:t>attack opportunities</a:t>
            </a:r>
          </a:p>
          <a:p>
            <a:endParaRPr lang="en-US" sz="2400" dirty="0" smtClean="0"/>
          </a:p>
          <a:p>
            <a:r>
              <a:rPr lang="en-US" sz="2400" dirty="0" smtClean="0"/>
              <a:t>Medical device hardware and software is usually a </a:t>
            </a:r>
            <a:r>
              <a:rPr lang="en-US" sz="2400" b="1" i="1" dirty="0" smtClean="0">
                <a:solidFill>
                  <a:srgbClr val="FF0000"/>
                </a:solidFill>
              </a:rPr>
              <a:t>monoculture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within device model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pic>
        <p:nvPicPr>
          <p:cNvPr id="4" name="Picture 3" descr="wirelessmed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67" y="1434632"/>
            <a:ext cx="4411133" cy="24351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28367" y="3563905"/>
            <a:ext cx="4371016" cy="650190"/>
            <a:chOff x="4628367" y="4447852"/>
            <a:chExt cx="4371016" cy="650190"/>
          </a:xfrm>
        </p:grpSpPr>
        <p:sp>
          <p:nvSpPr>
            <p:cNvPr id="7" name="TextBox 6"/>
            <p:cNvSpPr txBox="1"/>
            <p:nvPr/>
          </p:nvSpPr>
          <p:spPr>
            <a:xfrm>
              <a:off x="4628367" y="4463727"/>
              <a:ext cx="132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Health Data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8421" y="4447852"/>
              <a:ext cx="1208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Connected </a:t>
              </a:r>
            </a:p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Devices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50310" y="4451711"/>
              <a:ext cx="949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Medical </a:t>
              </a:r>
            </a:p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Device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11903" y="4904085"/>
            <a:ext cx="4187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28,000 </a:t>
            </a:r>
            <a:r>
              <a:rPr lang="en-US" dirty="0" smtClean="0"/>
              <a:t>adverse event reports in 14 Models recalled 2005-2010.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084" y="4534753"/>
            <a:ext cx="340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Automated External Defibrillators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866727" y="4534754"/>
            <a:ext cx="4132655" cy="10373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 be clear…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Hanna, et al.</a:t>
            </a:r>
            <a:r>
              <a:rPr lang="en-US" smtClean="0"/>
              <a:t> The case for Software Security Evaluations of Medical Devices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" y="2086362"/>
            <a:ext cx="3677094" cy="375213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11" name="Picture 10" descr="PastedGraphic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71371" y="2256984"/>
            <a:ext cx="2796712" cy="3359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8345" y="1143000"/>
            <a:ext cx="116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AEDs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95584" y="1143000"/>
            <a:ext cx="102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ICDs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09231" y="3090129"/>
            <a:ext cx="823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248025" y="5371028"/>
            <a:ext cx="572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Wisconsin requires daycare providers to be AED proficient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81001"/>
            <a:ext cx="8001000" cy="4175124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923793"/>
            <a:ext cx="890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900" b="1" dirty="0">
                <a:solidFill>
                  <a:srgbClr val="000000"/>
                </a:solidFill>
              </a:rPr>
              <a:t>Global Automated External Defibrillators (AED) Market: Demand to Drive Growth; June 2009     U.S., European and Japanese External Defibrillation (PAD) Market Report. Frost &amp; Sullivan. 2000.  Valenzuela TD, et al. </a:t>
            </a:r>
            <a:r>
              <a:rPr lang="en-US" sz="900" b="1" i="1" dirty="0">
                <a:solidFill>
                  <a:srgbClr val="000000"/>
                </a:solidFill>
              </a:rPr>
              <a:t>N </a:t>
            </a:r>
            <a:r>
              <a:rPr lang="en-US" sz="900" b="1" i="1" dirty="0" err="1">
                <a:solidFill>
                  <a:srgbClr val="000000"/>
                </a:solidFill>
              </a:rPr>
              <a:t>Engl</a:t>
            </a:r>
            <a:r>
              <a:rPr lang="en-US" sz="900" b="1" i="1" dirty="0">
                <a:solidFill>
                  <a:srgbClr val="000000"/>
                </a:solidFill>
              </a:rPr>
              <a:t> J Med.</a:t>
            </a:r>
            <a:r>
              <a:rPr lang="en-US" sz="900" b="1" dirty="0">
                <a:solidFill>
                  <a:srgbClr val="000000"/>
                </a:solidFill>
              </a:rPr>
              <a:t> 2000;343:1206-1209.  	</a:t>
            </a:r>
            <a:r>
              <a:rPr lang="en-US" sz="900" b="1" dirty="0" err="1">
                <a:solidFill>
                  <a:srgbClr val="000000"/>
                </a:solidFill>
              </a:rPr>
              <a:t>Caffrey</a:t>
            </a:r>
            <a:r>
              <a:rPr lang="en-US" sz="900" b="1" dirty="0">
                <a:solidFill>
                  <a:srgbClr val="000000"/>
                </a:solidFill>
              </a:rPr>
              <a:t> S, et al. </a:t>
            </a:r>
            <a:r>
              <a:rPr lang="en-US" sz="900" b="1" i="1" dirty="0">
                <a:solidFill>
                  <a:srgbClr val="000000"/>
                </a:solidFill>
              </a:rPr>
              <a:t>N </a:t>
            </a:r>
            <a:r>
              <a:rPr lang="en-US" sz="900" b="1" i="1" dirty="0" err="1">
                <a:solidFill>
                  <a:srgbClr val="000000"/>
                </a:solidFill>
              </a:rPr>
              <a:t>Engl</a:t>
            </a:r>
            <a:r>
              <a:rPr lang="en-US" sz="900" b="1" i="1" dirty="0">
                <a:solidFill>
                  <a:srgbClr val="000000"/>
                </a:solidFill>
              </a:rPr>
              <a:t> J Med. </a:t>
            </a:r>
            <a:r>
              <a:rPr lang="en-US" sz="900" b="1" dirty="0">
                <a:solidFill>
                  <a:srgbClr val="000000"/>
                </a:solidFill>
              </a:rPr>
              <a:t>2002;347:1242-1247.  	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44136" y="1227138"/>
            <a:ext cx="4706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The Population of </a:t>
            </a:r>
            <a:r>
              <a:rPr lang="en-US" sz="2400" b="1" dirty="0" err="1" smtClean="0"/>
              <a:t>AEDs</a:t>
            </a:r>
            <a:r>
              <a:rPr lang="en-US" sz="2400" b="1" dirty="0" smtClean="0"/>
              <a:t> Has </a:t>
            </a:r>
          </a:p>
          <a:p>
            <a:r>
              <a:rPr lang="en-US" sz="2400" b="1" dirty="0" smtClean="0"/>
              <a:t>Increased Significantly Over the Past 5 Years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62837" y="5063053"/>
            <a:ext cx="4215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Automated External Defibrillator </a:t>
            </a:r>
            <a:r>
              <a:rPr lang="en-US" sz="1400" b="1" dirty="0"/>
              <a:t>Milestones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6200000">
            <a:off x="-1196975" y="2326724"/>
            <a:ext cx="325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/>
              <a:t>AEDs</a:t>
            </a:r>
            <a:r>
              <a:rPr lang="en-US" sz="1400" b="1" dirty="0"/>
              <a:t> Worldwide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41047" y="196335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1,582,691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5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59497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1998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88385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44757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98882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2004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51074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2006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14725" y="469372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2008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7629" y="5371028"/>
            <a:ext cx="33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AED with biphasic waveform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44136" y="5371028"/>
            <a:ext cx="234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save on US airline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11500" y="537102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74% survival rate in casinos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1161" y="5371028"/>
            <a:ext cx="351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75% survival rate in O’Hare Airport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92278" y="5364678"/>
            <a:ext cx="203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PAD Trial Published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83425" y="5368168"/>
            <a:ext cx="404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York requires </a:t>
            </a:r>
            <a:r>
              <a:rPr lang="en-US" b="1" dirty="0" err="1" smtClean="0"/>
              <a:t>AEDs</a:t>
            </a:r>
            <a:r>
              <a:rPr lang="en-US" b="1" dirty="0" smtClean="0"/>
              <a:t>  in public places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Our 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state of AED software security</a:t>
            </a:r>
          </a:p>
          <a:p>
            <a:r>
              <a:rPr lang="en-US" dirty="0" smtClean="0"/>
              <a:t>Examine for standard software security flaws</a:t>
            </a:r>
          </a:p>
          <a:p>
            <a:pPr lvl="1"/>
            <a:r>
              <a:rPr lang="en-US" dirty="0" smtClean="0"/>
              <a:t>Data handling, coding practices, developer assumptions</a:t>
            </a:r>
          </a:p>
          <a:p>
            <a:r>
              <a:rPr lang="en-US" dirty="0" smtClean="0"/>
              <a:t>Give insight into state of medical device software and potential for future abuse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94171"/>
                </a:solidFill>
              </a:rPr>
              <a:t>Desirable Medical Device Properties</a:t>
            </a:r>
            <a:endParaRPr lang="en-US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4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device should:</a:t>
            </a:r>
          </a:p>
          <a:p>
            <a:pPr lvl="1"/>
            <a:r>
              <a:rPr lang="en-US" dirty="0" smtClean="0"/>
              <a:t>Ensure that software running on a system is the image that was verified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Detect compromise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Verify and authenticate device telemetry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robust: defenses and updates weighed with risks to patient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Hanna, et al.</a:t>
            </a:r>
            <a:r>
              <a:rPr lang="en-US" smtClean="0"/>
              <a:t> The case for Software Security Evaluations of Medical Devices</a:t>
            </a:r>
            <a:endParaRPr lang="en-US" dirty="0"/>
          </a:p>
        </p:txBody>
      </p:sp>
      <p:pic>
        <p:nvPicPr>
          <p:cNvPr id="10" name="Picture 9" descr="pic_meddevtes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1417638"/>
            <a:ext cx="3175000" cy="43561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Case Study	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8" y="1417638"/>
            <a:ext cx="86868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Analyzed </a:t>
            </a:r>
            <a:r>
              <a:rPr lang="en-US" b="1" dirty="0" smtClean="0">
                <a:solidFill>
                  <a:srgbClr val="FF0000"/>
                </a:solidFill>
              </a:rPr>
              <a:t>Cardiac Science G3 Plus </a:t>
            </a:r>
            <a:r>
              <a:rPr lang="en-US" dirty="0" smtClean="0"/>
              <a:t>model 9390A</a:t>
            </a:r>
          </a:p>
          <a:p>
            <a:r>
              <a:rPr lang="en-US" dirty="0" smtClean="0"/>
              <a:t>Performed static reverse engineering using IDA Pro</a:t>
            </a:r>
          </a:p>
          <a:p>
            <a:pPr lvl="1"/>
            <a:r>
              <a:rPr lang="en-US" dirty="0" smtClean="0"/>
              <a:t>Analyzed: </a:t>
            </a:r>
            <a:r>
              <a:rPr lang="en-US" i="1" dirty="0" err="1" smtClean="0"/>
              <a:t>MDLink</a:t>
            </a:r>
            <a:r>
              <a:rPr lang="en-US" dirty="0" smtClean="0"/>
              <a:t>, </a:t>
            </a:r>
            <a:r>
              <a:rPr lang="en-US" i="1" dirty="0" err="1" smtClean="0"/>
              <a:t>AEDUpdate</a:t>
            </a:r>
            <a:r>
              <a:rPr lang="en-US" dirty="0" smtClean="0"/>
              <a:t> and device </a:t>
            </a:r>
            <a:r>
              <a:rPr lang="en-US" i="1" dirty="0" smtClean="0"/>
              <a:t>firmware</a:t>
            </a:r>
          </a:p>
          <a:p>
            <a:r>
              <a:rPr lang="en-US" dirty="0" smtClean="0"/>
              <a:t>Analysis using </a:t>
            </a:r>
            <a:r>
              <a:rPr lang="en-US" dirty="0" err="1" smtClean="0"/>
              <a:t>BitBlaze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err="1" smtClean="0"/>
              <a:t>BitFuzz</a:t>
            </a:r>
            <a:r>
              <a:rPr lang="en-US" dirty="0" smtClean="0"/>
              <a:t>, the dynamic symbolic path exploration tool</a:t>
            </a:r>
          </a:p>
          <a:p>
            <a:r>
              <a:rPr lang="en-US" dirty="0" smtClean="0"/>
              <a:t>Remarks</a:t>
            </a:r>
          </a:p>
          <a:p>
            <a:pPr lvl="1"/>
            <a:r>
              <a:rPr lang="en-US" dirty="0" smtClean="0"/>
              <a:t>Problems likely not isolated to the G3 Plus</a:t>
            </a:r>
          </a:p>
          <a:p>
            <a:pPr lvl="1"/>
            <a:r>
              <a:rPr lang="en-US" dirty="0" smtClean="0"/>
              <a:t>Potential for abuse as devices become more connected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3open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36" y="0"/>
            <a:ext cx="1464732" cy="15623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Vulnerabilities Discovered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128"/>
            <a:ext cx="8229600" cy="42278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AED Firmware - Replacement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AEDUpdate</a:t>
            </a:r>
            <a:r>
              <a:rPr lang="en-US" i="1" dirty="0" smtClean="0"/>
              <a:t>  - </a:t>
            </a:r>
            <a:r>
              <a:rPr lang="en-US" dirty="0" smtClean="0"/>
              <a:t>Buffer overflow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AEDUpdate</a:t>
            </a:r>
            <a:r>
              <a:rPr lang="en-US" i="1" dirty="0" smtClean="0"/>
              <a:t> -</a:t>
            </a:r>
            <a:r>
              <a:rPr lang="en-US" dirty="0" smtClean="0"/>
              <a:t> Plain text user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MDLink</a:t>
            </a:r>
            <a:r>
              <a:rPr lang="en-US" dirty="0" smtClean="0"/>
              <a:t>  - Weak password scheme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5675" y="4880001"/>
            <a:ext cx="48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Vulnerabilities were verified on Windows XP SP2.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C058-ECF9-FA4E-AC60-F56BFDB41E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  <p:pic>
        <p:nvPicPr>
          <p:cNvPr id="7" name="Picture 6" descr="openclo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50" y="4196675"/>
            <a:ext cx="2536353" cy="190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Firmware Replacement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Content Placeholder 4" descr="aed_hacke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6034" b="-6034"/>
          <a:stretch>
            <a:fillRect/>
          </a:stretch>
        </p:blipFill>
        <p:spPr>
          <a:xfrm>
            <a:off x="119539" y="1204388"/>
            <a:ext cx="4376261" cy="4763025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17638"/>
            <a:ext cx="4648199" cy="413649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Firmware update uses custom CRC to verify firmware</a:t>
            </a:r>
          </a:p>
          <a:p>
            <a:endParaRPr lang="en-US" sz="2600" dirty="0" smtClean="0"/>
          </a:p>
          <a:p>
            <a:r>
              <a:rPr lang="en-US" sz="2600" dirty="0" smtClean="0"/>
              <a:t>Modified firmware, with proper CRC, is accepted by AED and update software</a:t>
            </a:r>
          </a:p>
          <a:p>
            <a:endParaRPr lang="en-US" sz="2600" dirty="0" smtClean="0"/>
          </a:p>
          <a:p>
            <a:r>
              <a:rPr lang="en-US" sz="2600" dirty="0" smtClean="0"/>
              <a:t>Impact</a:t>
            </a:r>
            <a:r>
              <a:rPr lang="en-US" sz="2600" b="1" dirty="0" smtClean="0"/>
              <a:t>:</a:t>
            </a:r>
            <a:r>
              <a:rPr lang="en-US" sz="2600" b="1" dirty="0" smtClean="0">
                <a:solidFill>
                  <a:srgbClr val="FF0000"/>
                </a:solidFill>
              </a:rPr>
              <a:t> Arbitrary firmware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785" y="5814497"/>
            <a:ext cx="36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DEVICE COMPROMISED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534919" y="3989069"/>
            <a:ext cx="1393613" cy="377614"/>
          </a:xfrm>
          <a:prstGeom prst="frame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Arrow Connector 13"/>
          <p:cNvCxnSpPr/>
          <p:nvPr/>
        </p:nvCxnSpPr>
        <p:spPr>
          <a:xfrm flipV="1">
            <a:off x="3088427" y="4350808"/>
            <a:ext cx="1" cy="1361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9F23-66B1-054D-BA83-8E14ABB204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819" y="6356350"/>
            <a:ext cx="5183908" cy="365125"/>
          </a:xfrm>
        </p:spPr>
        <p:txBody>
          <a:bodyPr/>
          <a:lstStyle/>
          <a:p>
            <a:r>
              <a:rPr lang="en-US" b="1" dirty="0" smtClean="0"/>
              <a:t>Hanna, et al.</a:t>
            </a:r>
            <a:r>
              <a:rPr lang="en-US" dirty="0" smtClean="0"/>
              <a:t> The case for Software Security Evaluations of Medical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OLORSETCLASSNAME" val="ColorSet1"/>
  <p:tag name="COLORS" val="-2;-2;-2;-2;SlideTextFontColor;-2"/>
</p:tagLst>
</file>

<file path=ppt/theme/theme1.xml><?xml version="1.0" encoding="utf-8"?>
<a:theme xmlns:a="http://schemas.openxmlformats.org/drawingml/2006/main" name="Office Them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899</Words>
  <Application>Microsoft Macintosh PowerPoint</Application>
  <PresentationFormat>On-screen Show (4:3)</PresentationFormat>
  <Paragraphs>158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Take Two Software Updates and See Me in the Morning:  The Case for Software Security Evaluations of Medical Devices</vt:lpstr>
      <vt:lpstr>Changing Medical Device Landscape</vt:lpstr>
      <vt:lpstr>To be clear…</vt:lpstr>
      <vt:lpstr>Slide 4</vt:lpstr>
      <vt:lpstr>Our Objectives</vt:lpstr>
      <vt:lpstr>Desirable Medical Device Properties</vt:lpstr>
      <vt:lpstr>Case Study </vt:lpstr>
      <vt:lpstr>Vulnerabilities Discovered</vt:lpstr>
      <vt:lpstr>Firmware Replacement</vt:lpstr>
      <vt:lpstr>AEDUpdate Buffer Overflow</vt:lpstr>
      <vt:lpstr>Slide 11</vt:lpstr>
      <vt:lpstr>Improving Medical Device Security for Developers</vt:lpstr>
      <vt:lpstr>Recommendations</vt:lpstr>
      <vt:lpstr>Final Recommendation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Two Software Updates and See Me in the Morning:  The case for Software Security Evaluations of Medical Devices</dc:title>
  <dc:creator>Steve Hanna</dc:creator>
  <cp:lastModifiedBy>Steve Hanna</cp:lastModifiedBy>
  <cp:revision>117</cp:revision>
  <cp:lastPrinted>2011-08-02T18:51:44Z</cp:lastPrinted>
  <dcterms:created xsi:type="dcterms:W3CDTF">2011-08-19T19:12:44Z</dcterms:created>
  <dcterms:modified xsi:type="dcterms:W3CDTF">2011-08-19T19:17:59Z</dcterms:modified>
</cp:coreProperties>
</file>